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0"/>
  </p:notesMasterIdLst>
  <p:handoutMasterIdLst>
    <p:handoutMasterId r:id="rId11"/>
  </p:handoutMasterIdLst>
  <p:sldIdLst>
    <p:sldId id="622" r:id="rId4"/>
    <p:sldId id="623" r:id="rId5"/>
    <p:sldId id="668" r:id="rId6"/>
    <p:sldId id="625" r:id="rId7"/>
    <p:sldId id="626" r:id="rId8"/>
    <p:sldId id="665" r:id="rId9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622"/>
            <p14:sldId id="623"/>
            <p14:sldId id="668"/>
            <p14:sldId id="625"/>
            <p14:sldId id="626"/>
            <p14:sldId id="6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BB4"/>
    <a:srgbClr val="F3BDA5"/>
    <a:srgbClr val="F8D7C8"/>
    <a:srgbClr val="FFCCFF"/>
    <a:srgbClr val="FF3399"/>
    <a:srgbClr val="9AD4FC"/>
    <a:srgbClr val="C6F5FA"/>
    <a:srgbClr val="CEE1F2"/>
    <a:srgbClr val="0099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6" autoAdjust="0"/>
    <p:restoredTop sz="83605" autoAdjust="0"/>
  </p:normalViewPr>
  <p:slideViewPr>
    <p:cSldViewPr snapToGrid="0">
      <p:cViewPr varScale="1">
        <p:scale>
          <a:sx n="65" d="100"/>
          <a:sy n="65" d="100"/>
        </p:scale>
        <p:origin x="63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9/12/2024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9/12/2024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6FFD95A-49D4-4B9B-B896-118F56233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0" y="2476499"/>
            <a:ext cx="7924800" cy="11430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  <a:effectLst/>
              </a:rPr>
              <a:t>全港性系統評估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副標題 5">
            <a:extLst>
              <a:ext uri="{FF2B5EF4-FFF2-40B4-BE49-F238E27FC236}">
                <a16:creationId xmlns:a16="http://schemas.microsoft.com/office/drawing/2014/main" id="{BE2B238B-81F8-40F2-B31C-662C6757D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800" y="3836506"/>
            <a:ext cx="7924800" cy="974725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zh-TW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工作流程概覽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5804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EE5174-0CAC-4CCE-AE1F-6756E2BC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香港考評局程序模組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539F3EA-1D6B-4FCF-B269-05AC57C4F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C445C8A-598C-4585-A352-F639953F4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/>
              <a:t>香港考評局程序 </a:t>
            </a:r>
            <a:endParaRPr lang="en-US" altLang="zh-TW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b="1" dirty="0"/>
              <a:t>	</a:t>
            </a:r>
            <a:r>
              <a:rPr lang="zh-TW" altLang="en-US" b="1" dirty="0"/>
              <a:t>香港中學文憑考試</a:t>
            </a:r>
            <a:r>
              <a:rPr lang="en-US" b="1" dirty="0"/>
              <a:t>	HKDSE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	</a:t>
            </a:r>
            <a:r>
              <a:rPr lang="zh-TW" altLang="en-US" b="1" dirty="0"/>
              <a:t>香港高級程度會考 </a:t>
            </a:r>
            <a:r>
              <a:rPr lang="en-US" altLang="zh-TW" b="1" dirty="0"/>
              <a:t>/ </a:t>
            </a:r>
            <a:r>
              <a:rPr lang="zh-TW" altLang="en-US" b="1" dirty="0"/>
              <a:t>香港中學會考</a:t>
            </a:r>
            <a:endParaRPr lang="en-US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zh-TW" altLang="en-US" b="1" dirty="0"/>
              <a:t>全港性系統評估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zh-TW" b="1" dirty="0">
                <a:solidFill>
                  <a:srgbClr val="008000"/>
                </a:solidFill>
                <a:latin typeface="Trebuchet MS" pitchFamily="34" charset="0"/>
              </a:rPr>
              <a:t>		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         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編修學生資料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	   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報告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             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資料互換</a:t>
            </a:r>
            <a:endParaRPr lang="en-US" b="1" dirty="0"/>
          </a:p>
          <a:p>
            <a:pPr lvl="1"/>
            <a:endParaRPr lang="en-US" dirty="0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D719821A-57CF-4C72-AA7F-52CBF6CEA636}"/>
              </a:ext>
            </a:extLst>
          </p:cNvPr>
          <p:cNvGrpSpPr/>
          <p:nvPr/>
        </p:nvGrpSpPr>
        <p:grpSpPr>
          <a:xfrm>
            <a:off x="2161326" y="3482666"/>
            <a:ext cx="2375047" cy="1142343"/>
            <a:chOff x="2161326" y="3482666"/>
            <a:chExt cx="2375047" cy="1142343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BDA70FE2-DF57-4DE6-BB6E-B48AB113907E}"/>
                </a:ext>
              </a:extLst>
            </p:cNvPr>
            <p:cNvSpPr/>
            <p:nvPr/>
          </p:nvSpPr>
          <p:spPr bwMode="auto">
            <a:xfrm>
              <a:off x="2161326" y="3482666"/>
              <a:ext cx="2375047" cy="490329"/>
            </a:xfrm>
            <a:prstGeom prst="rect">
              <a:avLst/>
            </a:prstGeom>
            <a:noFill/>
            <a:ln w="63500"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D39A93F2-8A57-4813-A143-846B897CAA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5881" y="4092265"/>
              <a:ext cx="0" cy="5327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83A26A10-46D9-4892-B4C9-DB8B5B70D41D}"/>
              </a:ext>
            </a:extLst>
          </p:cNvPr>
          <p:cNvGrpSpPr/>
          <p:nvPr/>
        </p:nvGrpSpPr>
        <p:grpSpPr>
          <a:xfrm>
            <a:off x="7263313" y="1598169"/>
            <a:ext cx="4036425" cy="4431599"/>
            <a:chOff x="7263313" y="1598169"/>
            <a:chExt cx="4036425" cy="4431599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B3C47E57-4AB7-4EAA-921F-DDF8B35A9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63313" y="1598169"/>
              <a:ext cx="4036425" cy="4431599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3F93ECC-27DA-4489-B89B-EB6B7055ACB5}"/>
                </a:ext>
              </a:extLst>
            </p:cNvPr>
            <p:cNvSpPr/>
            <p:nvPr/>
          </p:nvSpPr>
          <p:spPr bwMode="auto">
            <a:xfrm>
              <a:off x="7655627" y="3483031"/>
              <a:ext cx="2375047" cy="490329"/>
            </a:xfrm>
            <a:prstGeom prst="rect">
              <a:avLst/>
            </a:prstGeom>
            <a:noFill/>
            <a:ln w="63500"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36266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910DEE-6C82-4DAC-A98C-7A2731C8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工作流程概覽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8D7ED39-DA6E-4FA3-BDC8-ED6C09349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3</a:t>
            </a:fld>
            <a:endParaRPr 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F3CFBEF-8755-4ED9-935B-4C2A0F39D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44" t="9261" r="6303" b="7384"/>
          <a:stretch/>
        </p:blipFill>
        <p:spPr>
          <a:xfrm>
            <a:off x="910192" y="1270424"/>
            <a:ext cx="8146473" cy="4949487"/>
          </a:xfrm>
          <a:prstGeom prst="rect">
            <a:avLst/>
          </a:prstGeom>
        </p:spPr>
      </p:pic>
      <p:sp>
        <p:nvSpPr>
          <p:cNvPr id="6" name="箭號: 向右 5">
            <a:extLst>
              <a:ext uri="{FF2B5EF4-FFF2-40B4-BE49-F238E27FC236}">
                <a16:creationId xmlns:a16="http://schemas.microsoft.com/office/drawing/2014/main" id="{95188BD7-1B0B-494F-A124-7EA54CD74A36}"/>
              </a:ext>
            </a:extLst>
          </p:cNvPr>
          <p:cNvSpPr/>
          <p:nvPr/>
        </p:nvSpPr>
        <p:spPr bwMode="auto">
          <a:xfrm>
            <a:off x="9304087" y="3556630"/>
            <a:ext cx="2593577" cy="287382"/>
          </a:xfrm>
          <a:prstGeom prst="rightArrow">
            <a:avLst/>
          </a:prstGeom>
          <a:solidFill>
            <a:srgbClr val="9AD4FC"/>
          </a:solidFill>
          <a:ln w="9525" cap="flat" cmpd="sng" algn="ctr">
            <a:solidFill>
              <a:srgbClr val="9AD4F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箭號: 向右 6">
            <a:extLst>
              <a:ext uri="{FF2B5EF4-FFF2-40B4-BE49-F238E27FC236}">
                <a16:creationId xmlns:a16="http://schemas.microsoft.com/office/drawing/2014/main" id="{BCC6D03A-AD05-46BB-BE58-46C827D3DD82}"/>
              </a:ext>
            </a:extLst>
          </p:cNvPr>
          <p:cNvSpPr/>
          <p:nvPr/>
        </p:nvSpPr>
        <p:spPr bwMode="auto">
          <a:xfrm>
            <a:off x="9304087" y="4398312"/>
            <a:ext cx="2593577" cy="287382"/>
          </a:xfrm>
          <a:prstGeom prst="rightArrow">
            <a:avLst/>
          </a:prstGeom>
          <a:solidFill>
            <a:srgbClr val="FEBBB4"/>
          </a:solidFill>
          <a:ln w="9525" cap="flat" cmpd="sng" algn="ctr">
            <a:solidFill>
              <a:srgbClr val="F3BDA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B1E8F6F-6697-4B12-A8B8-8B0071C000AC}"/>
              </a:ext>
            </a:extLst>
          </p:cNvPr>
          <p:cNvSpPr txBox="1"/>
          <p:nvPr/>
        </p:nvSpPr>
        <p:spPr>
          <a:xfrm>
            <a:off x="9700627" y="40403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由學校至考評局</a:t>
            </a:r>
            <a:endParaRPr lang="en-US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B8550B0-F486-470F-9742-FE5C98C48D9C}"/>
              </a:ext>
            </a:extLst>
          </p:cNvPr>
          <p:cNvSpPr txBox="1"/>
          <p:nvPr/>
        </p:nvSpPr>
        <p:spPr>
          <a:xfrm>
            <a:off x="9700627" y="324433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由考評局至學校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23594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95E66A-0BE8-4D35-A518-E2524652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663" y="197487"/>
            <a:ext cx="10421553" cy="762000"/>
          </a:xfrm>
        </p:spPr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如何於「雲端校管系統」預備和發送學生資料檔案</a:t>
            </a:r>
            <a:endParaRPr 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70EEE-8108-49AE-9C5B-DF0D61FA7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4" y="1509713"/>
            <a:ext cx="11471965" cy="4608512"/>
          </a:xfrm>
        </p:spPr>
        <p:txBody>
          <a:bodyPr/>
          <a:lstStyle/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1.	</a:t>
            </a:r>
            <a:r>
              <a:rPr lang="zh-TW" altLang="en-US" b="1" dirty="0">
                <a:solidFill>
                  <a:srgbClr val="008000"/>
                </a:solidFill>
              </a:rPr>
              <a:t>聯遞系統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接收訊息</a:t>
            </a: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r>
              <a:rPr lang="zh-TW" altLang="en-US" dirty="0">
                <a:solidFill>
                  <a:schemeClr val="tx1"/>
                </a:solidFill>
              </a:rPr>
              <a:t>接收並解密訊息說明為「</a:t>
            </a:r>
            <a:r>
              <a:rPr lang="en-US" altLang="zh-HK" dirty="0">
                <a:solidFill>
                  <a:schemeClr val="tx1"/>
                </a:solidFill>
              </a:rPr>
              <a:t> TSA parameter file for primary school </a:t>
            </a:r>
            <a:r>
              <a:rPr lang="zh-TW" altLang="en-US" dirty="0">
                <a:solidFill>
                  <a:schemeClr val="tx1"/>
                </a:solidFill>
              </a:rPr>
              <a:t>」及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或「</a:t>
            </a:r>
            <a:r>
              <a:rPr lang="en-US" altLang="zh-HK" dirty="0">
                <a:solidFill>
                  <a:schemeClr val="tx1"/>
                </a:solidFill>
              </a:rPr>
              <a:t> TSA parameter file for secondary school </a:t>
            </a:r>
            <a:r>
              <a:rPr lang="zh-TW" altLang="en-US" dirty="0">
                <a:solidFill>
                  <a:schemeClr val="tx1"/>
                </a:solidFill>
              </a:rPr>
              <a:t>」的訊息</a:t>
            </a:r>
            <a:endParaRPr lang="en-US" altLang="zh-HK" dirty="0">
              <a:solidFill>
                <a:schemeClr val="tx1"/>
              </a:solidFill>
            </a:endParaRPr>
          </a:p>
          <a:p>
            <a:pPr marL="969963" indent="0">
              <a:buClrTx/>
              <a:buSzPct val="100000"/>
              <a:buNone/>
            </a:pPr>
            <a:endParaRPr lang="en-US" altLang="zh-HK" dirty="0">
              <a:solidFill>
                <a:schemeClr val="tx1"/>
              </a:solidFill>
            </a:endParaRPr>
          </a:p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2.	</a:t>
            </a:r>
            <a:r>
              <a:rPr lang="zh-TW" altLang="en-US" b="1" dirty="0">
                <a:solidFill>
                  <a:srgbClr val="008000"/>
                </a:solidFill>
              </a:rPr>
              <a:t>香港考評局程序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全港性系統評估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資料互換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處理已接收資料</a:t>
            </a: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r>
              <a:rPr lang="zh-TW" altLang="en-US" dirty="0">
                <a:solidFill>
                  <a:schemeClr val="tx1"/>
                </a:solidFill>
              </a:rPr>
              <a:t>匯入訊息說明為「</a:t>
            </a:r>
            <a:r>
              <a:rPr lang="en-US" altLang="zh-HK" dirty="0">
                <a:solidFill>
                  <a:schemeClr val="tx1"/>
                </a:solidFill>
              </a:rPr>
              <a:t> TSA parameter file for primary school </a:t>
            </a:r>
            <a:r>
              <a:rPr lang="zh-TW" altLang="en-US" dirty="0">
                <a:solidFill>
                  <a:schemeClr val="tx1"/>
                </a:solidFill>
              </a:rPr>
              <a:t>」及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或「</a:t>
            </a:r>
            <a:r>
              <a:rPr lang="en-US" altLang="zh-HK" dirty="0">
                <a:solidFill>
                  <a:schemeClr val="tx1"/>
                </a:solidFill>
              </a:rPr>
              <a:t> TSA parameter file for secondary school </a:t>
            </a:r>
            <a:r>
              <a:rPr lang="zh-TW" altLang="en-US" dirty="0">
                <a:solidFill>
                  <a:schemeClr val="tx1"/>
                </a:solidFill>
              </a:rPr>
              <a:t>」的訊息</a:t>
            </a:r>
            <a:endParaRPr lang="en-US" altLang="zh-HK" dirty="0">
              <a:solidFill>
                <a:schemeClr val="tx1"/>
              </a:solidFill>
            </a:endParaRPr>
          </a:p>
          <a:p>
            <a:pPr marL="969963" indent="0">
              <a:buClrTx/>
              <a:buSzPct val="100000"/>
              <a:buNone/>
            </a:pPr>
            <a:endParaRPr lang="en-US" altLang="zh-HK" dirty="0">
              <a:solidFill>
                <a:schemeClr val="tx1"/>
              </a:solidFill>
            </a:endParaRPr>
          </a:p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3. 	</a:t>
            </a:r>
            <a:r>
              <a:rPr lang="zh-TW" altLang="en-US" b="1" dirty="0">
                <a:solidFill>
                  <a:srgbClr val="008000"/>
                </a:solidFill>
              </a:rPr>
              <a:t>香港考評局程序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全港性系統評估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編修學生資料</a:t>
            </a:r>
            <a:endParaRPr lang="fi-FI" altLang="zh-HK" b="1" dirty="0">
              <a:solidFill>
                <a:srgbClr val="008000"/>
              </a:solidFill>
            </a:endParaRPr>
          </a:p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	</a:t>
            </a:r>
            <a:r>
              <a:rPr lang="zh-TW" altLang="en-US" dirty="0">
                <a:solidFill>
                  <a:schemeClr val="tx1"/>
                </a:solidFill>
              </a:rPr>
              <a:t>編修並儲存學生資料</a:t>
            </a:r>
            <a:endParaRPr lang="en-US" altLang="zh-HK" dirty="0">
              <a:solidFill>
                <a:schemeClr val="tx1"/>
              </a:solidFill>
            </a:endParaRPr>
          </a:p>
          <a:p>
            <a:pPr marL="0" indent="0">
              <a:buClrTx/>
              <a:buSzPct val="100000"/>
              <a:buNone/>
            </a:pP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endParaRPr lang="en-US" altLang="zh-HK" b="1" dirty="0">
              <a:solidFill>
                <a:schemeClr val="tx1"/>
              </a:solidFill>
            </a:endParaRPr>
          </a:p>
          <a:p>
            <a:endParaRPr lang="en-US" altLang="zh-HK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20D05A-404E-41EA-97DF-BE4A8D65D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316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95E66A-0BE8-4D35-A518-E2524652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664" y="197487"/>
            <a:ext cx="9550400" cy="762000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</a:rPr>
              <a:t>如何於「雲端校管系統」預備和發送學生資料檔案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70EEE-8108-49AE-9C5B-DF0D61FA7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4" y="1509713"/>
            <a:ext cx="11471965" cy="4608512"/>
          </a:xfrm>
        </p:spPr>
        <p:txBody>
          <a:bodyPr/>
          <a:lstStyle/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4.	</a:t>
            </a:r>
            <a:r>
              <a:rPr lang="zh-TW" altLang="en-US" b="1" dirty="0">
                <a:solidFill>
                  <a:srgbClr val="008000"/>
                </a:solidFill>
              </a:rPr>
              <a:t>香港考評局程序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全港性系統評估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資料互換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預備外發資料</a:t>
            </a: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r>
              <a:rPr lang="zh-TW" altLang="en-US" dirty="0">
                <a:solidFill>
                  <a:schemeClr val="tx1"/>
                </a:solidFill>
              </a:rPr>
              <a:t>預備「全港性系統評估 </a:t>
            </a:r>
            <a:r>
              <a:rPr lang="en-US" altLang="zh-TW" dirty="0">
                <a:solidFill>
                  <a:schemeClr val="tx1"/>
                </a:solidFill>
              </a:rPr>
              <a:t>- </a:t>
            </a:r>
            <a:r>
              <a:rPr lang="zh-TW" altLang="en-US" dirty="0">
                <a:solidFill>
                  <a:schemeClr val="tx1"/>
                </a:solidFill>
              </a:rPr>
              <a:t>學生資料」檔案。檢查報告後，確定資料檔案</a:t>
            </a:r>
            <a:endParaRPr lang="en-US" altLang="zh-HK" dirty="0">
              <a:solidFill>
                <a:schemeClr val="tx1"/>
              </a:solidFill>
            </a:endParaRPr>
          </a:p>
          <a:p>
            <a:pPr marL="969963" indent="0">
              <a:buClrTx/>
              <a:buSzPct val="100000"/>
              <a:buNone/>
            </a:pPr>
            <a:endParaRPr lang="en-US" altLang="zh-HK" dirty="0">
              <a:solidFill>
                <a:schemeClr val="tx1"/>
              </a:solidFill>
            </a:endParaRPr>
          </a:p>
          <a:p>
            <a:pPr marL="0" indent="0">
              <a:buClrTx/>
              <a:buSzPct val="100000"/>
              <a:buNone/>
            </a:pPr>
            <a:r>
              <a:rPr lang="en-US" altLang="zh-HK" b="1" dirty="0">
                <a:solidFill>
                  <a:srgbClr val="008000"/>
                </a:solidFill>
              </a:rPr>
              <a:t>5.	</a:t>
            </a:r>
            <a:r>
              <a:rPr lang="zh-TW" altLang="en-US" b="1" dirty="0">
                <a:solidFill>
                  <a:srgbClr val="008000"/>
                </a:solidFill>
              </a:rPr>
              <a:t>聯遞系統 </a:t>
            </a:r>
            <a:r>
              <a:rPr lang="en-US" altLang="zh-TW" b="1" dirty="0">
                <a:solidFill>
                  <a:srgbClr val="008000"/>
                </a:solidFill>
              </a:rPr>
              <a:t>&gt; </a:t>
            </a:r>
            <a:r>
              <a:rPr lang="zh-TW" altLang="en-US" b="1" dirty="0">
                <a:solidFill>
                  <a:srgbClr val="008000"/>
                </a:solidFill>
              </a:rPr>
              <a:t>寄發訊息</a:t>
            </a: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r>
              <a:rPr lang="zh-TW" altLang="en-US" dirty="0">
                <a:solidFill>
                  <a:schemeClr val="tx1"/>
                </a:solidFill>
              </a:rPr>
              <a:t>加密並把訊息傳送至香港考評局</a:t>
            </a:r>
            <a:r>
              <a:rPr lang="en-US" altLang="zh-TW" dirty="0">
                <a:solidFill>
                  <a:schemeClr val="tx1"/>
                </a:solidFill>
              </a:rPr>
              <a:t>BCA</a:t>
            </a:r>
            <a:r>
              <a:rPr lang="zh-TW" altLang="en-US" dirty="0">
                <a:solidFill>
                  <a:schemeClr val="tx1"/>
                </a:solidFill>
              </a:rPr>
              <a:t>系統</a:t>
            </a:r>
            <a:endParaRPr lang="en-US" altLang="zh-HK" b="1" dirty="0">
              <a:solidFill>
                <a:schemeClr val="tx1"/>
              </a:solidFill>
            </a:endParaRPr>
          </a:p>
          <a:p>
            <a:pPr marL="0" indent="0">
              <a:buClrTx/>
              <a:buSzPct val="100000"/>
              <a:buNone/>
            </a:pPr>
            <a:endParaRPr lang="en-US" altLang="zh-HK" b="1" dirty="0">
              <a:solidFill>
                <a:srgbClr val="008000"/>
              </a:solidFill>
            </a:endParaRPr>
          </a:p>
          <a:p>
            <a:pPr marL="969963" indent="0">
              <a:buClrTx/>
              <a:buSzPct val="100000"/>
              <a:buNone/>
            </a:pPr>
            <a:endParaRPr lang="en-US" altLang="zh-HK" b="1" dirty="0">
              <a:solidFill>
                <a:schemeClr val="tx1"/>
              </a:solidFill>
            </a:endParaRPr>
          </a:p>
          <a:p>
            <a:endParaRPr lang="en-US" altLang="zh-HK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20D05A-404E-41EA-97DF-BE4A8D65D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524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666E00-7C17-49DA-9571-EDBB86D5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44CDD2D-8068-4043-AB22-FE534FD89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8AE6F00-E70F-48B0-8F25-D81A4D53D084}"/>
              </a:ext>
            </a:extLst>
          </p:cNvPr>
          <p:cNvSpPr/>
          <p:nvPr/>
        </p:nvSpPr>
        <p:spPr>
          <a:xfrm>
            <a:off x="3121710" y="2805752"/>
            <a:ext cx="530087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7500" cap="all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完</a:t>
            </a:r>
            <a:endParaRPr lang="en-US" altLang="zh-TW" sz="7500" cap="all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482365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50256</TotalTime>
  <Words>269</Words>
  <PresentationFormat>寬螢幕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微軟正黑體</vt:lpstr>
      <vt:lpstr>新細明體</vt:lpstr>
      <vt:lpstr>Arial</vt:lpstr>
      <vt:lpstr>Calibri</vt:lpstr>
      <vt:lpstr>Cooper Black</vt:lpstr>
      <vt:lpstr>Tahoma</vt:lpstr>
      <vt:lpstr>Trebuchet MS</vt:lpstr>
      <vt:lpstr>Wingdings</vt:lpstr>
      <vt:lpstr>佈景主題1</vt:lpstr>
      <vt:lpstr>全港性系統評估</vt:lpstr>
      <vt:lpstr>香港考評局程序模組</vt:lpstr>
      <vt:lpstr>工作流程概覽</vt:lpstr>
      <vt:lpstr>如何於「雲端校管系統」預備和發送學生資料檔案</vt:lpstr>
      <vt:lpstr>如何於「雲端校管系統」預備和發送學生資料檔案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2024-09-05T06:08:10Z</cp:lastPrinted>
  <dcterms:created xsi:type="dcterms:W3CDTF">2018-05-11T03:19:46Z</dcterms:created>
  <dcterms:modified xsi:type="dcterms:W3CDTF">2024-12-09T01:26:41Z</dcterms:modified>
</cp:coreProperties>
</file>